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23" roundtripDataSignature="AMtx7mhLYLS7nk5sse5DMJgU/W5oVAX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mailto:office@kinderley.cambs.sch.uk" TargetMode="External"/><Relationship Id="rId4" Type="http://schemas.openxmlformats.org/officeDocument/2006/relationships/hyperlink" Target="https://www.google.com/search?q=kinderley+primary+school&amp;rlz=1C1CHBF_enGB968GB969&amp;oq=kinderley+primary+school&amp;aqs=chrome..69i57j46i175i199i512j0i512l3j69i60j69i61j69i60.5397j0j4&amp;sourceid=chrome&amp;ie=UTF-8&amp;safe=active&amp;ssui=on" TargetMode="External"/><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700" y="573100"/>
            <a:ext cx="8520600" cy="3048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t/>
            </a:r>
            <a:endParaRPr sz="3980"/>
          </a:p>
          <a:p>
            <a:pPr indent="0" lvl="0" marL="0" rtl="0" algn="ctr">
              <a:lnSpc>
                <a:spcPct val="100000"/>
              </a:lnSpc>
              <a:spcBef>
                <a:spcPts val="0"/>
              </a:spcBef>
              <a:spcAft>
                <a:spcPts val="0"/>
              </a:spcAft>
              <a:buSzPts val="990"/>
              <a:buNone/>
            </a:pPr>
            <a:r>
              <a:t/>
            </a:r>
            <a:endParaRPr sz="3980"/>
          </a:p>
          <a:p>
            <a:pPr indent="0" lvl="0" marL="0" rtl="0" algn="ctr">
              <a:lnSpc>
                <a:spcPct val="100000"/>
              </a:lnSpc>
              <a:spcBef>
                <a:spcPts val="0"/>
              </a:spcBef>
              <a:spcAft>
                <a:spcPts val="0"/>
              </a:spcAft>
              <a:buSzPts val="990"/>
              <a:buNone/>
            </a:pPr>
            <a:r>
              <a:t/>
            </a:r>
            <a:endParaRPr sz="3980"/>
          </a:p>
          <a:p>
            <a:pPr indent="0" lvl="0" marL="0" rtl="0" algn="ctr">
              <a:lnSpc>
                <a:spcPct val="100000"/>
              </a:lnSpc>
              <a:spcBef>
                <a:spcPts val="0"/>
              </a:spcBef>
              <a:spcAft>
                <a:spcPts val="0"/>
              </a:spcAft>
              <a:buSzPts val="990"/>
              <a:buNone/>
            </a:pPr>
            <a:r>
              <a:t/>
            </a:r>
            <a:endParaRPr sz="3980"/>
          </a:p>
          <a:p>
            <a:pPr indent="0" lvl="0" marL="0" rtl="0" algn="ctr">
              <a:lnSpc>
                <a:spcPct val="100000"/>
              </a:lnSpc>
              <a:spcBef>
                <a:spcPts val="0"/>
              </a:spcBef>
              <a:spcAft>
                <a:spcPts val="0"/>
              </a:spcAft>
              <a:buSzPts val="990"/>
              <a:buNone/>
            </a:pPr>
            <a:r>
              <a:rPr lang="en-GB" sz="3880"/>
              <a:t>We warmly welcome you to </a:t>
            </a:r>
            <a:r>
              <a:rPr b="1" lang="en-GB" sz="3880"/>
              <a:t>Reception</a:t>
            </a:r>
            <a:r>
              <a:rPr lang="en-GB" sz="3880"/>
              <a:t> </a:t>
            </a:r>
            <a:endParaRPr sz="3880"/>
          </a:p>
          <a:p>
            <a:pPr indent="0" lvl="0" marL="0" rtl="0" algn="ctr">
              <a:lnSpc>
                <a:spcPct val="100000"/>
              </a:lnSpc>
              <a:spcBef>
                <a:spcPts val="0"/>
              </a:spcBef>
              <a:spcAft>
                <a:spcPts val="0"/>
              </a:spcAft>
              <a:buSzPts val="990"/>
              <a:buNone/>
            </a:pPr>
            <a:r>
              <a:rPr lang="en-GB" sz="3880"/>
              <a:t>Part of Kinderley Primary School’s Early Years Foundation Stage Unit</a:t>
            </a:r>
            <a:endParaRPr sz="3880"/>
          </a:p>
          <a:p>
            <a:pPr indent="0" lvl="0" marL="0" rtl="0" algn="ctr">
              <a:lnSpc>
                <a:spcPct val="100000"/>
              </a:lnSpc>
              <a:spcBef>
                <a:spcPts val="0"/>
              </a:spcBef>
              <a:spcAft>
                <a:spcPts val="0"/>
              </a:spcAft>
              <a:buSzPts val="990"/>
              <a:buNone/>
            </a:pPr>
            <a:r>
              <a:t/>
            </a:r>
            <a:endParaRPr sz="4380"/>
          </a:p>
        </p:txBody>
      </p:sp>
      <p:pic>
        <p:nvPicPr>
          <p:cNvPr id="55" name="Google Shape;55;p1"/>
          <p:cNvPicPr preferRelativeResize="0"/>
          <p:nvPr/>
        </p:nvPicPr>
        <p:blipFill rotWithShape="1">
          <a:blip r:embed="rId3">
            <a:alphaModFix/>
          </a:blip>
          <a:srcRect b="0" l="0" r="0" t="0"/>
          <a:stretch/>
        </p:blipFill>
        <p:spPr>
          <a:xfrm>
            <a:off x="152400" y="250375"/>
            <a:ext cx="942975" cy="1066800"/>
          </a:xfrm>
          <a:prstGeom prst="rect">
            <a:avLst/>
          </a:prstGeom>
          <a:noFill/>
          <a:ln>
            <a:noFill/>
          </a:ln>
        </p:spPr>
      </p:pic>
      <p:pic>
        <p:nvPicPr>
          <p:cNvPr id="56" name="Google Shape;56;p1"/>
          <p:cNvPicPr preferRelativeResize="0"/>
          <p:nvPr/>
        </p:nvPicPr>
        <p:blipFill rotWithShape="1">
          <a:blip r:embed="rId4">
            <a:alphaModFix/>
          </a:blip>
          <a:srcRect b="5169" l="6927" r="6371" t="6599"/>
          <a:stretch/>
        </p:blipFill>
        <p:spPr>
          <a:xfrm>
            <a:off x="3472713" y="2854775"/>
            <a:ext cx="2198575" cy="223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0"/>
          <p:cNvSpPr txBox="1"/>
          <p:nvPr>
            <p:ph type="title"/>
          </p:nvPr>
        </p:nvSpPr>
        <p:spPr>
          <a:xfrm>
            <a:off x="311700" y="517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How will you record my child’s progress?</a:t>
            </a:r>
            <a:endParaRPr/>
          </a:p>
        </p:txBody>
      </p:sp>
      <p:sp>
        <p:nvSpPr>
          <p:cNvPr id="119" name="Google Shape;119;p10"/>
          <p:cNvSpPr txBox="1"/>
          <p:nvPr>
            <p:ph idx="1" type="body"/>
          </p:nvPr>
        </p:nvSpPr>
        <p:spPr>
          <a:xfrm>
            <a:off x="311700" y="563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1400"/>
              <a:t>Adults will be observing your child all the time, this does not mean that they will constantly be writing notes and taking photos. Observations are mainly mentally noted and recorded later if needs be. Special or Wow moments when your child has been trying something new or showing a new skill will be recorded on class dojo which will be shared with you.</a:t>
            </a:r>
            <a:endParaRPr sz="1400"/>
          </a:p>
          <a:p>
            <a:pPr indent="0" lvl="0" marL="0" rtl="0" algn="l">
              <a:lnSpc>
                <a:spcPct val="115000"/>
              </a:lnSpc>
              <a:spcBef>
                <a:spcPts val="1200"/>
              </a:spcBef>
              <a:spcAft>
                <a:spcPts val="0"/>
              </a:spcAft>
              <a:buSzPts val="1800"/>
              <a:buNone/>
            </a:pPr>
            <a:r>
              <a:rPr lang="en-GB" sz="1400"/>
              <a:t>Each term the adults will discuss whether or not your child is on track or not yet on track to achieve their age checkpoints from the development matters document. This then allows the adults to plan how to support your child the following term.</a:t>
            </a:r>
            <a:endParaRPr sz="1400"/>
          </a:p>
          <a:p>
            <a:pPr indent="0" lvl="0" marL="0" rtl="0" algn="l">
              <a:lnSpc>
                <a:spcPct val="115000"/>
              </a:lnSpc>
              <a:spcBef>
                <a:spcPts val="1200"/>
              </a:spcBef>
              <a:spcAft>
                <a:spcPts val="0"/>
              </a:spcAft>
              <a:buSzPts val="1800"/>
              <a:buNone/>
            </a:pPr>
            <a:r>
              <a:rPr lang="en-GB" sz="1400"/>
              <a:t>If the adults have concerns regarding your child’s progress, they will arrange a meeting with you to discuss them. You can also talk to the adults when you feel you need to. The best time to do this is at the end of the day once all children have been dismissed or if you would like to arrange a longer meeting please contact the office.</a:t>
            </a:r>
            <a:endParaRPr sz="1400"/>
          </a:p>
          <a:p>
            <a:pPr indent="0" lvl="0" marL="0" rtl="0" algn="l">
              <a:lnSpc>
                <a:spcPct val="115000"/>
              </a:lnSpc>
              <a:spcBef>
                <a:spcPts val="1200"/>
              </a:spcBef>
              <a:spcAft>
                <a:spcPts val="1200"/>
              </a:spcAft>
              <a:buSzPts val="1800"/>
              <a:buNone/>
            </a:pPr>
            <a:r>
              <a:rPr lang="en-GB" sz="1400"/>
              <a:t>There will be two progress meetings (parent consultations) during the year, one in the autumn term, one in the spring term and a written report in the summer term.</a:t>
            </a:r>
            <a:endParaRPr sz="1400"/>
          </a:p>
        </p:txBody>
      </p:sp>
      <p:pic>
        <p:nvPicPr>
          <p:cNvPr id="120" name="Google Shape;120;p10"/>
          <p:cNvPicPr preferRelativeResize="0"/>
          <p:nvPr/>
        </p:nvPicPr>
        <p:blipFill rotWithShape="1">
          <a:blip r:embed="rId3">
            <a:alphaModFix/>
          </a:blip>
          <a:srcRect b="0" l="0" r="0" t="0"/>
          <a:stretch/>
        </p:blipFill>
        <p:spPr>
          <a:xfrm>
            <a:off x="7715524" y="4029824"/>
            <a:ext cx="1351425" cy="1063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1"/>
          <p:cNvSpPr txBox="1"/>
          <p:nvPr>
            <p:ph type="title"/>
          </p:nvPr>
        </p:nvSpPr>
        <p:spPr>
          <a:xfrm>
            <a:off x="311700" y="182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How is my child’s learning recorded?</a:t>
            </a:r>
            <a:endParaRPr/>
          </a:p>
        </p:txBody>
      </p:sp>
      <p:sp>
        <p:nvSpPr>
          <p:cNvPr id="126" name="Google Shape;126;p11"/>
          <p:cNvSpPr txBox="1"/>
          <p:nvPr>
            <p:ph idx="1" type="body"/>
          </p:nvPr>
        </p:nvSpPr>
        <p:spPr>
          <a:xfrm>
            <a:off x="311700" y="70872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sz="1400"/>
              <a:t>Adults will save, copy or photograph some of your child’s learning, particularly those which show progression, in their special book or digitally through class dojo. </a:t>
            </a:r>
            <a:endParaRPr sz="1400"/>
          </a:p>
          <a:p>
            <a:pPr indent="0" lvl="0" marL="0" rtl="0" algn="l">
              <a:lnSpc>
                <a:spcPct val="115000"/>
              </a:lnSpc>
              <a:spcBef>
                <a:spcPts val="1200"/>
              </a:spcBef>
              <a:spcAft>
                <a:spcPts val="0"/>
              </a:spcAft>
              <a:buSzPts val="1800"/>
              <a:buNone/>
            </a:pPr>
            <a:r>
              <a:rPr lang="en-GB" sz="1400"/>
              <a:t>You will be invited to join class dojo and can download the app if you wish. Each time an adult uploads a photo or observation notes you will receive a notification. You can make comments about your child’s achievement. </a:t>
            </a:r>
            <a:endParaRPr sz="1400"/>
          </a:p>
          <a:p>
            <a:pPr indent="0" lvl="0" marL="0" rtl="0" algn="l">
              <a:lnSpc>
                <a:spcPct val="100000"/>
              </a:lnSpc>
              <a:spcBef>
                <a:spcPts val="1200"/>
              </a:spcBef>
              <a:spcAft>
                <a:spcPts val="0"/>
              </a:spcAft>
              <a:buSzPts val="1800"/>
              <a:buNone/>
            </a:pPr>
            <a:r>
              <a:rPr lang="en-GB" sz="1400"/>
              <a:t>We would also welcome and appreciate if you could upload your own photos and videos from home. This will provide a more holistic knowledge of your child’s progress across the seven areas </a:t>
            </a:r>
            <a:endParaRPr sz="1400"/>
          </a:p>
          <a:p>
            <a:pPr indent="0" lvl="0" marL="0" rtl="0" algn="l">
              <a:lnSpc>
                <a:spcPct val="100000"/>
              </a:lnSpc>
              <a:spcBef>
                <a:spcPts val="0"/>
              </a:spcBef>
              <a:spcAft>
                <a:spcPts val="0"/>
              </a:spcAft>
              <a:buSzPts val="1800"/>
              <a:buNone/>
            </a:pPr>
            <a:r>
              <a:rPr lang="en-GB" sz="1400"/>
              <a:t>of learning.</a:t>
            </a:r>
            <a:r>
              <a:rPr lang="en-GB" sz="1700"/>
              <a:t> </a:t>
            </a:r>
            <a:endParaRPr sz="1700"/>
          </a:p>
          <a:p>
            <a:pPr indent="0" lvl="0" marL="0" rtl="0" algn="l">
              <a:lnSpc>
                <a:spcPct val="100000"/>
              </a:lnSpc>
              <a:spcBef>
                <a:spcPts val="0"/>
              </a:spcBef>
              <a:spcAft>
                <a:spcPts val="0"/>
              </a:spcAft>
              <a:buSzPts val="1800"/>
              <a:buNone/>
            </a:pPr>
            <a:r>
              <a:t/>
            </a:r>
            <a:endParaRPr sz="1400"/>
          </a:p>
          <a:p>
            <a:pPr indent="0" lvl="0" marL="0" rtl="0" algn="l">
              <a:lnSpc>
                <a:spcPct val="100000"/>
              </a:lnSpc>
              <a:spcBef>
                <a:spcPts val="0"/>
              </a:spcBef>
              <a:spcAft>
                <a:spcPts val="0"/>
              </a:spcAft>
              <a:buSzPts val="1800"/>
              <a:buNone/>
            </a:pPr>
            <a:r>
              <a:rPr lang="en-GB" sz="1400"/>
              <a:t>You can also write a wow moment slip (these will be sent home during the first week)</a:t>
            </a:r>
            <a:endParaRPr sz="1400"/>
          </a:p>
          <a:p>
            <a:pPr indent="0" lvl="0" marL="0" rtl="0" algn="l">
              <a:lnSpc>
                <a:spcPct val="100000"/>
              </a:lnSpc>
              <a:spcBef>
                <a:spcPts val="0"/>
              </a:spcBef>
              <a:spcAft>
                <a:spcPts val="0"/>
              </a:spcAft>
              <a:buSzPts val="1800"/>
              <a:buNone/>
            </a:pPr>
            <a:r>
              <a:rPr lang="en-GB" sz="1400"/>
              <a:t>that we can share with the class to celebrate their achievement or special event.</a:t>
            </a:r>
            <a:endParaRPr sz="1400"/>
          </a:p>
        </p:txBody>
      </p:sp>
      <p:pic>
        <p:nvPicPr>
          <p:cNvPr id="127" name="Google Shape;127;p11"/>
          <p:cNvPicPr preferRelativeResize="0"/>
          <p:nvPr/>
        </p:nvPicPr>
        <p:blipFill rotWithShape="1">
          <a:blip r:embed="rId3">
            <a:alphaModFix/>
          </a:blip>
          <a:srcRect b="8028" l="0" r="0" t="0"/>
          <a:stretch/>
        </p:blipFill>
        <p:spPr>
          <a:xfrm rot="5400000">
            <a:off x="7070025" y="3087827"/>
            <a:ext cx="2347827" cy="16195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2"/>
          <p:cNvSpPr txBox="1"/>
          <p:nvPr>
            <p:ph type="title"/>
          </p:nvPr>
        </p:nvSpPr>
        <p:spPr>
          <a:xfrm>
            <a:off x="311700" y="1626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How will I know what my child will be learning?</a:t>
            </a:r>
            <a:endParaRPr/>
          </a:p>
        </p:txBody>
      </p:sp>
      <p:sp>
        <p:nvSpPr>
          <p:cNvPr id="133" name="Google Shape;133;p12"/>
          <p:cNvSpPr txBox="1"/>
          <p:nvPr>
            <p:ph idx="1" type="body"/>
          </p:nvPr>
        </p:nvSpPr>
        <p:spPr>
          <a:xfrm>
            <a:off x="311700" y="678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sz="1400"/>
              <a:t>Each half term we will send out an overview of the learning. This will also include some learning ideas and activities you could try at home to support that taking place in school. Adults will also add regular updates via class dojo.</a:t>
            </a:r>
            <a:endParaRPr sz="1400"/>
          </a:p>
          <a:p>
            <a:pPr indent="0" lvl="0" marL="0" rtl="0" algn="l">
              <a:lnSpc>
                <a:spcPct val="115000"/>
              </a:lnSpc>
              <a:spcBef>
                <a:spcPts val="1200"/>
              </a:spcBef>
              <a:spcAft>
                <a:spcPts val="0"/>
              </a:spcAft>
              <a:buSzPts val="1800"/>
              <a:buNone/>
            </a:pPr>
            <a:r>
              <a:rPr lang="en-GB" sz="1400"/>
              <a:t>Phonics will be taught following the Read, Write, Inc programme. Each day a QR code and link will be sent home that will take you to a video clip of the day’s phonic sound/learning. Please take five minutes to watch this with your child. </a:t>
            </a:r>
            <a:endParaRPr sz="1400"/>
          </a:p>
          <a:p>
            <a:pPr indent="0" lvl="0" marL="0" rtl="0" algn="l">
              <a:lnSpc>
                <a:spcPct val="115000"/>
              </a:lnSpc>
              <a:spcBef>
                <a:spcPts val="1200"/>
              </a:spcBef>
              <a:spcAft>
                <a:spcPts val="1200"/>
              </a:spcAft>
              <a:buSzPts val="1800"/>
              <a:buNone/>
            </a:pPr>
            <a:r>
              <a:rPr lang="en-GB" sz="1400"/>
              <a:t>If you have questions regarding learning please ask an adult at the end of the day or via class dojo.</a:t>
            </a:r>
            <a:endParaRPr sz="1400"/>
          </a:p>
        </p:txBody>
      </p:sp>
      <p:pic>
        <p:nvPicPr>
          <p:cNvPr id="134" name="Google Shape;134;p12"/>
          <p:cNvPicPr preferRelativeResize="0"/>
          <p:nvPr/>
        </p:nvPicPr>
        <p:blipFill rotWithShape="1">
          <a:blip r:embed="rId3">
            <a:alphaModFix/>
          </a:blip>
          <a:srcRect b="0" l="19957" r="30336" t="24328"/>
          <a:stretch/>
        </p:blipFill>
        <p:spPr>
          <a:xfrm rot="5400000">
            <a:off x="6868350" y="2877800"/>
            <a:ext cx="1966623" cy="2245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3"/>
          <p:cNvSpPr txBox="1"/>
          <p:nvPr>
            <p:ph type="title"/>
          </p:nvPr>
        </p:nvSpPr>
        <p:spPr>
          <a:xfrm>
            <a:off x="311700" y="11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What will my child learn about?</a:t>
            </a:r>
            <a:endParaRPr/>
          </a:p>
        </p:txBody>
      </p:sp>
      <p:sp>
        <p:nvSpPr>
          <p:cNvPr id="140" name="Google Shape;140;p13"/>
          <p:cNvSpPr txBox="1"/>
          <p:nvPr>
            <p:ph idx="1" type="body"/>
          </p:nvPr>
        </p:nvSpPr>
        <p:spPr>
          <a:xfrm>
            <a:off x="311700" y="638125"/>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78610"/>
              <a:buNone/>
            </a:pPr>
            <a:r>
              <a:rPr lang="en-GB" sz="1400"/>
              <a:t>Your child will still be experiencing learning across the seven areas of learning of the Early Years Foundation Stage (EYFS).  This will be at a different level to the 2-4 year olds. </a:t>
            </a:r>
            <a:endParaRPr sz="1400"/>
          </a:p>
          <a:p>
            <a:pPr indent="0" lvl="0" marL="0" rtl="0" algn="l">
              <a:lnSpc>
                <a:spcPct val="115000"/>
              </a:lnSpc>
              <a:spcBef>
                <a:spcPts val="1200"/>
              </a:spcBef>
              <a:spcAft>
                <a:spcPts val="0"/>
              </a:spcAft>
              <a:buSzPct val="78610"/>
              <a:buNone/>
            </a:pPr>
            <a:r>
              <a:rPr lang="en-GB" sz="1400"/>
              <a:t>At the beginning of the Reception year your child will be assessed to form a baseline which will show what level they are currently at in reading, writing and maths. The adults in the unit will also observe your child to form a more detailed baseline across all area of learning. At the end of the year your child will be assessed again to see whether or not they meet the 17 Early Learning Goals. </a:t>
            </a:r>
            <a:endParaRPr sz="1400"/>
          </a:p>
          <a:p>
            <a:pPr indent="0" lvl="0" marL="0" rtl="0" algn="l">
              <a:lnSpc>
                <a:spcPct val="115000"/>
              </a:lnSpc>
              <a:spcBef>
                <a:spcPts val="1200"/>
              </a:spcBef>
              <a:spcAft>
                <a:spcPts val="0"/>
              </a:spcAft>
              <a:buSzPct val="78610"/>
              <a:buNone/>
            </a:pPr>
            <a:r>
              <a:rPr lang="en-GB" sz="1400"/>
              <a:t>We plan around topics and use the children’s interest to provide a rich and varied curriculum. All children develop at their own pace but with encouragement, support and opportunities, we at Kinderley believe they will reach their full potential.</a:t>
            </a:r>
            <a:endParaRPr sz="1400"/>
          </a:p>
          <a:p>
            <a:pPr indent="0" lvl="0" marL="0" rtl="0" algn="l">
              <a:lnSpc>
                <a:spcPct val="115000"/>
              </a:lnSpc>
              <a:spcBef>
                <a:spcPts val="1200"/>
              </a:spcBef>
              <a:spcAft>
                <a:spcPts val="1200"/>
              </a:spcAft>
              <a:buSzPct val="78610"/>
              <a:buNone/>
            </a:pPr>
            <a:r>
              <a:rPr lang="en-GB" sz="1400"/>
              <a:t>Once the children have started to learn phonics they will begin to bring a reading book home, this will be fully readable. They will also have a reading record. We ask that you sign and date when you and your child have read at home in their reading record. Both the reading record and reading book should be brought into school everyday as we will be listening to them read throughout the week.</a:t>
            </a:r>
            <a:endParaRPr sz="1400"/>
          </a:p>
        </p:txBody>
      </p:sp>
      <p:pic>
        <p:nvPicPr>
          <p:cNvPr id="141" name="Google Shape;141;p13"/>
          <p:cNvPicPr preferRelativeResize="0"/>
          <p:nvPr/>
        </p:nvPicPr>
        <p:blipFill rotWithShape="1">
          <a:blip r:embed="rId3">
            <a:alphaModFix/>
          </a:blip>
          <a:srcRect b="0" l="6569" r="8870" t="0"/>
          <a:stretch/>
        </p:blipFill>
        <p:spPr>
          <a:xfrm>
            <a:off x="7473475" y="3683175"/>
            <a:ext cx="1560525" cy="13841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4"/>
          <p:cNvSpPr txBox="1"/>
          <p:nvPr>
            <p:ph type="title"/>
          </p:nvPr>
        </p:nvSpPr>
        <p:spPr>
          <a:xfrm>
            <a:off x="311700" y="1525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Are parents invited into school?</a:t>
            </a:r>
            <a:endParaRPr/>
          </a:p>
        </p:txBody>
      </p:sp>
      <p:sp>
        <p:nvSpPr>
          <p:cNvPr id="147" name="Google Shape;147;p14"/>
          <p:cNvSpPr txBox="1"/>
          <p:nvPr>
            <p:ph idx="1" type="body"/>
          </p:nvPr>
        </p:nvSpPr>
        <p:spPr>
          <a:xfrm>
            <a:off x="311700" y="725250"/>
            <a:ext cx="8520600" cy="3843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a:t>At Kinderley we know that parents are the children’s first teacher and want to keep you involved in their learning. We will invite you in for a special session each term that will be linked to the topic. It is also our intention to host a stay and play session each week for two children’s parents. You will be informed more about how to sign up for these once we feel all children are settled.</a:t>
            </a:r>
            <a:endParaRPr/>
          </a:p>
          <a:p>
            <a:pPr indent="0" lvl="0" marL="0" rtl="0" algn="l">
              <a:lnSpc>
                <a:spcPct val="115000"/>
              </a:lnSpc>
              <a:spcBef>
                <a:spcPts val="1200"/>
              </a:spcBef>
              <a:spcAft>
                <a:spcPts val="0"/>
              </a:spcAft>
              <a:buSzPts val="1800"/>
              <a:buNone/>
            </a:pPr>
            <a:r>
              <a:rPr lang="en-GB"/>
              <a:t>We will also hold various parent sessions to help you understand and support your child’s learning at home for example phonics and maths.</a:t>
            </a:r>
            <a:endParaRPr/>
          </a:p>
          <a:p>
            <a:pPr indent="0" lvl="0" marL="0" rtl="0" algn="l">
              <a:lnSpc>
                <a:spcPct val="115000"/>
              </a:lnSpc>
              <a:spcBef>
                <a:spcPts val="1200"/>
              </a:spcBef>
              <a:spcAft>
                <a:spcPts val="0"/>
              </a:spcAft>
              <a:buSzPts val="1800"/>
              <a:buNone/>
            </a:pPr>
            <a:r>
              <a:rPr lang="en-GB"/>
              <a:t>There will also be several whole school events throughout </a:t>
            </a:r>
            <a:endParaRPr/>
          </a:p>
          <a:p>
            <a:pPr indent="0" lvl="0" marL="0" rtl="0" algn="l">
              <a:lnSpc>
                <a:spcPct val="115000"/>
              </a:lnSpc>
              <a:spcBef>
                <a:spcPts val="0"/>
              </a:spcBef>
              <a:spcAft>
                <a:spcPts val="0"/>
              </a:spcAft>
              <a:buSzPts val="1800"/>
              <a:buNone/>
            </a:pPr>
            <a:r>
              <a:rPr lang="en-GB"/>
              <a:t>the year that parents will be invited to attend.</a:t>
            </a:r>
            <a:endParaRPr/>
          </a:p>
        </p:txBody>
      </p:sp>
      <p:pic>
        <p:nvPicPr>
          <p:cNvPr id="148" name="Google Shape;148;p14"/>
          <p:cNvPicPr preferRelativeResize="0"/>
          <p:nvPr/>
        </p:nvPicPr>
        <p:blipFill rotWithShape="1">
          <a:blip r:embed="rId3">
            <a:alphaModFix/>
          </a:blip>
          <a:srcRect b="0" l="0" r="0" t="0"/>
          <a:stretch/>
        </p:blipFill>
        <p:spPr>
          <a:xfrm>
            <a:off x="6564150" y="3316400"/>
            <a:ext cx="2463853" cy="16425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5"/>
          <p:cNvSpPr txBox="1"/>
          <p:nvPr>
            <p:ph type="title"/>
          </p:nvPr>
        </p:nvSpPr>
        <p:spPr>
          <a:xfrm>
            <a:off x="311700" y="121675"/>
            <a:ext cx="8520600" cy="896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What should my child be able to do before they begin Reception?</a:t>
            </a:r>
            <a:endParaRPr/>
          </a:p>
        </p:txBody>
      </p:sp>
      <p:sp>
        <p:nvSpPr>
          <p:cNvPr id="154" name="Google Shape;154;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sz="1400"/>
              <a:t>At Kinderley we know that parents can sometimes worry that their child is not ready for school. Below is a list of skills we believe could be of benefit if your child can do them before starting school.</a:t>
            </a:r>
            <a:endParaRPr sz="1400"/>
          </a:p>
          <a:p>
            <a:pPr indent="-317500" lvl="0" marL="457200" rtl="0" algn="l">
              <a:lnSpc>
                <a:spcPct val="115000"/>
              </a:lnSpc>
              <a:spcBef>
                <a:spcPts val="1200"/>
              </a:spcBef>
              <a:spcAft>
                <a:spcPts val="0"/>
              </a:spcAft>
              <a:buSzPts val="1400"/>
              <a:buChar char="★"/>
            </a:pPr>
            <a:r>
              <a:rPr lang="en-GB" sz="1400"/>
              <a:t>be able to recognise their name</a:t>
            </a:r>
            <a:endParaRPr sz="1400"/>
          </a:p>
          <a:p>
            <a:pPr indent="-317500" lvl="0" marL="457200" rtl="0" algn="l">
              <a:lnSpc>
                <a:spcPct val="115000"/>
              </a:lnSpc>
              <a:spcBef>
                <a:spcPts val="0"/>
              </a:spcBef>
              <a:spcAft>
                <a:spcPts val="0"/>
              </a:spcAft>
              <a:buSzPts val="1400"/>
              <a:buChar char="★"/>
            </a:pPr>
            <a:r>
              <a:rPr lang="en-GB" sz="1400"/>
              <a:t>be able to manage going to the toilet independently and wash their hands</a:t>
            </a:r>
            <a:endParaRPr sz="1400"/>
          </a:p>
          <a:p>
            <a:pPr indent="-317500" lvl="0" marL="457200" rtl="0" algn="l">
              <a:lnSpc>
                <a:spcPct val="115000"/>
              </a:lnSpc>
              <a:spcBef>
                <a:spcPts val="0"/>
              </a:spcBef>
              <a:spcAft>
                <a:spcPts val="0"/>
              </a:spcAft>
              <a:buSzPts val="1400"/>
              <a:buChar char="★"/>
            </a:pPr>
            <a:r>
              <a:rPr lang="en-GB" sz="1400"/>
              <a:t>be able to dress and undress themselves</a:t>
            </a:r>
            <a:endParaRPr sz="1400"/>
          </a:p>
          <a:p>
            <a:pPr indent="-317500" lvl="0" marL="457200" rtl="0" algn="l">
              <a:lnSpc>
                <a:spcPct val="115000"/>
              </a:lnSpc>
              <a:spcBef>
                <a:spcPts val="0"/>
              </a:spcBef>
              <a:spcAft>
                <a:spcPts val="0"/>
              </a:spcAft>
              <a:buSzPts val="1400"/>
              <a:buChar char="★"/>
            </a:pPr>
            <a:r>
              <a:rPr lang="en-GB" sz="1400"/>
              <a:t>be able to hold a conversation with another person</a:t>
            </a:r>
            <a:endParaRPr sz="1400"/>
          </a:p>
          <a:p>
            <a:pPr indent="-317500" lvl="0" marL="457200" rtl="0" algn="l">
              <a:lnSpc>
                <a:spcPct val="115000"/>
              </a:lnSpc>
              <a:spcBef>
                <a:spcPts val="0"/>
              </a:spcBef>
              <a:spcAft>
                <a:spcPts val="0"/>
              </a:spcAft>
              <a:buSzPts val="1400"/>
              <a:buChar char="★"/>
            </a:pPr>
            <a:r>
              <a:rPr lang="en-GB" sz="1400"/>
              <a:t>be able to use a tissue to blow their nose</a:t>
            </a:r>
            <a:endParaRPr sz="1400"/>
          </a:p>
          <a:p>
            <a:pPr indent="-317500" lvl="0" marL="457200" rtl="0" algn="l">
              <a:lnSpc>
                <a:spcPct val="115000"/>
              </a:lnSpc>
              <a:spcBef>
                <a:spcPts val="0"/>
              </a:spcBef>
              <a:spcAft>
                <a:spcPts val="0"/>
              </a:spcAft>
              <a:buSzPts val="1400"/>
              <a:buChar char="★"/>
            </a:pPr>
            <a:r>
              <a:rPr lang="en-GB" sz="1400"/>
              <a:t>be able to feed themselves using cutlery</a:t>
            </a:r>
            <a:endParaRPr sz="1400"/>
          </a:p>
          <a:p>
            <a:pPr indent="-317500" lvl="0" marL="457200" rtl="0" algn="l">
              <a:lnSpc>
                <a:spcPct val="115000"/>
              </a:lnSpc>
              <a:spcBef>
                <a:spcPts val="0"/>
              </a:spcBef>
              <a:spcAft>
                <a:spcPts val="0"/>
              </a:spcAft>
              <a:buSzPts val="1400"/>
              <a:buChar char="★"/>
            </a:pPr>
            <a:r>
              <a:rPr lang="en-GB" sz="1400"/>
              <a:t>be able to tidy away after themselves</a:t>
            </a:r>
            <a:endParaRPr sz="1400"/>
          </a:p>
          <a:p>
            <a:pPr indent="-317500" lvl="0" marL="457200" rtl="0" algn="l">
              <a:lnSpc>
                <a:spcPct val="115000"/>
              </a:lnSpc>
              <a:spcBef>
                <a:spcPts val="0"/>
              </a:spcBef>
              <a:spcAft>
                <a:spcPts val="0"/>
              </a:spcAft>
              <a:buSzPts val="1400"/>
              <a:buChar char="★"/>
            </a:pPr>
            <a:r>
              <a:rPr lang="en-GB" sz="1400"/>
              <a:t>to understand that they may have to wait for things they would like</a:t>
            </a:r>
            <a:endParaRPr sz="1400"/>
          </a:p>
        </p:txBody>
      </p:sp>
      <p:pic>
        <p:nvPicPr>
          <p:cNvPr id="155" name="Google Shape;155;p15"/>
          <p:cNvPicPr preferRelativeResize="0"/>
          <p:nvPr/>
        </p:nvPicPr>
        <p:blipFill rotWithShape="1">
          <a:blip r:embed="rId3">
            <a:alphaModFix/>
          </a:blip>
          <a:srcRect b="0" l="0" r="0" t="0"/>
          <a:stretch/>
        </p:blipFill>
        <p:spPr>
          <a:xfrm>
            <a:off x="7385148" y="2988000"/>
            <a:ext cx="1592875" cy="1945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6"/>
          <p:cNvSpPr txBox="1"/>
          <p:nvPr>
            <p:ph type="title"/>
          </p:nvPr>
        </p:nvSpPr>
        <p:spPr>
          <a:xfrm>
            <a:off x="311700" y="1525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How can I help prepare my child for Reception?</a:t>
            </a:r>
            <a:endParaRPr/>
          </a:p>
        </p:txBody>
      </p:sp>
      <p:sp>
        <p:nvSpPr>
          <p:cNvPr id="161" name="Google Shape;161;p16"/>
          <p:cNvSpPr txBox="1"/>
          <p:nvPr>
            <p:ph idx="1" type="body"/>
          </p:nvPr>
        </p:nvSpPr>
        <p:spPr>
          <a:xfrm>
            <a:off x="311700" y="789400"/>
            <a:ext cx="8520600" cy="3416400"/>
          </a:xfrm>
          <a:prstGeom prst="rect">
            <a:avLst/>
          </a:prstGeom>
          <a:noFill/>
          <a:ln>
            <a:noFill/>
          </a:ln>
        </p:spPr>
        <p:txBody>
          <a:bodyPr anchorCtr="0" anchor="t" bIns="91425" lIns="91425" spcFirstLastPara="1" rIns="91425" wrap="square" tIns="91425">
            <a:normAutofit/>
          </a:bodyPr>
          <a:lstStyle/>
          <a:p>
            <a:pPr indent="-319405" lvl="0" marL="457200" rtl="0" algn="l">
              <a:lnSpc>
                <a:spcPct val="115000"/>
              </a:lnSpc>
              <a:spcBef>
                <a:spcPts val="0"/>
              </a:spcBef>
              <a:spcAft>
                <a:spcPts val="0"/>
              </a:spcAft>
              <a:buSzPts val="1430"/>
              <a:buChar char="❖"/>
            </a:pPr>
            <a:r>
              <a:rPr lang="en-GB" sz="1430"/>
              <a:t>Sing songs together</a:t>
            </a:r>
            <a:endParaRPr sz="1430"/>
          </a:p>
          <a:p>
            <a:pPr indent="-319405" lvl="0" marL="457200" rtl="0" algn="l">
              <a:lnSpc>
                <a:spcPct val="115000"/>
              </a:lnSpc>
              <a:spcBef>
                <a:spcPts val="0"/>
              </a:spcBef>
              <a:spcAft>
                <a:spcPts val="0"/>
              </a:spcAft>
              <a:buSzPts val="1430"/>
              <a:buChar char="❖"/>
            </a:pPr>
            <a:r>
              <a:rPr lang="en-GB" sz="1430"/>
              <a:t>Talk together about everything</a:t>
            </a:r>
            <a:endParaRPr sz="1430"/>
          </a:p>
          <a:p>
            <a:pPr indent="-319405" lvl="0" marL="457200" rtl="0" algn="l">
              <a:lnSpc>
                <a:spcPct val="115000"/>
              </a:lnSpc>
              <a:spcBef>
                <a:spcPts val="0"/>
              </a:spcBef>
              <a:spcAft>
                <a:spcPts val="0"/>
              </a:spcAft>
              <a:buSzPts val="1430"/>
              <a:buChar char="❖"/>
            </a:pPr>
            <a:r>
              <a:rPr lang="en-GB" sz="1430"/>
              <a:t>Be positive about school and answer any questions they have</a:t>
            </a:r>
            <a:endParaRPr sz="1430"/>
          </a:p>
          <a:p>
            <a:pPr indent="-319405" lvl="0" marL="457200" rtl="0" algn="l">
              <a:lnSpc>
                <a:spcPct val="115000"/>
              </a:lnSpc>
              <a:spcBef>
                <a:spcPts val="0"/>
              </a:spcBef>
              <a:spcAft>
                <a:spcPts val="0"/>
              </a:spcAft>
              <a:buSzPts val="1430"/>
              <a:buChar char="❖"/>
            </a:pPr>
            <a:r>
              <a:rPr lang="en-GB" sz="1430"/>
              <a:t>Ask them questions that require more than a yes or no answer</a:t>
            </a:r>
            <a:endParaRPr sz="1430"/>
          </a:p>
          <a:p>
            <a:pPr indent="-319405" lvl="0" marL="457200" rtl="0" algn="l">
              <a:lnSpc>
                <a:spcPct val="115000"/>
              </a:lnSpc>
              <a:spcBef>
                <a:spcPts val="0"/>
              </a:spcBef>
              <a:spcAft>
                <a:spcPts val="0"/>
              </a:spcAft>
              <a:buSzPts val="1430"/>
              <a:buChar char="❖"/>
            </a:pPr>
            <a:r>
              <a:rPr lang="en-GB" sz="1430"/>
              <a:t>Read together</a:t>
            </a:r>
            <a:endParaRPr sz="1430"/>
          </a:p>
          <a:p>
            <a:pPr indent="-319405" lvl="0" marL="457200" rtl="0" algn="l">
              <a:lnSpc>
                <a:spcPct val="115000"/>
              </a:lnSpc>
              <a:spcBef>
                <a:spcPts val="0"/>
              </a:spcBef>
              <a:spcAft>
                <a:spcPts val="0"/>
              </a:spcAft>
              <a:buSzPts val="1430"/>
              <a:buChar char="❖"/>
            </a:pPr>
            <a:r>
              <a:rPr lang="en-GB" sz="1430"/>
              <a:t>Build on what your child says e.g. ‘a car’, you reply ‘yes I see a blue car’</a:t>
            </a:r>
            <a:endParaRPr sz="1430"/>
          </a:p>
          <a:p>
            <a:pPr indent="-319405" lvl="0" marL="457200" rtl="0" algn="l">
              <a:lnSpc>
                <a:spcPct val="115000"/>
              </a:lnSpc>
              <a:spcBef>
                <a:spcPts val="0"/>
              </a:spcBef>
              <a:spcAft>
                <a:spcPts val="0"/>
              </a:spcAft>
              <a:buSzPts val="1430"/>
              <a:buChar char="❖"/>
            </a:pPr>
            <a:r>
              <a:rPr lang="en-GB" sz="1430"/>
              <a:t>Talk about feelings and emotions, help your child to name them</a:t>
            </a:r>
            <a:endParaRPr sz="1430"/>
          </a:p>
          <a:p>
            <a:pPr indent="-319405" lvl="0" marL="457200" rtl="0" algn="l">
              <a:lnSpc>
                <a:spcPct val="115000"/>
              </a:lnSpc>
              <a:spcBef>
                <a:spcPts val="0"/>
              </a:spcBef>
              <a:spcAft>
                <a:spcPts val="0"/>
              </a:spcAft>
              <a:buSzPts val="1430"/>
              <a:buChar char="❖"/>
            </a:pPr>
            <a:r>
              <a:rPr lang="en-GB" sz="1430"/>
              <a:t>Support them in becoming independent in their own care, including putting on and doing up their jacket, putting in their shoes and washing their hands.</a:t>
            </a:r>
            <a:endParaRPr sz="1430"/>
          </a:p>
          <a:p>
            <a:pPr indent="-319405" lvl="0" marL="457200" rtl="0" algn="l">
              <a:lnSpc>
                <a:spcPct val="115000"/>
              </a:lnSpc>
              <a:spcBef>
                <a:spcPts val="0"/>
              </a:spcBef>
              <a:spcAft>
                <a:spcPts val="0"/>
              </a:spcAft>
              <a:buSzPts val="1430"/>
              <a:buChar char="❖"/>
            </a:pPr>
            <a:r>
              <a:rPr lang="en-GB" sz="1430"/>
              <a:t>Play games together</a:t>
            </a:r>
            <a:endParaRPr sz="1430"/>
          </a:p>
        </p:txBody>
      </p:sp>
      <p:pic>
        <p:nvPicPr>
          <p:cNvPr id="162" name="Google Shape;162;p16"/>
          <p:cNvPicPr preferRelativeResize="0"/>
          <p:nvPr/>
        </p:nvPicPr>
        <p:blipFill rotWithShape="1">
          <a:blip r:embed="rId3">
            <a:alphaModFix/>
          </a:blip>
          <a:srcRect b="0" l="-21065" r="0" t="8659"/>
          <a:stretch/>
        </p:blipFill>
        <p:spPr>
          <a:xfrm>
            <a:off x="6295025" y="3484125"/>
            <a:ext cx="2717624" cy="14751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I have more questions how can I contact you?</a:t>
            </a:r>
            <a:endParaRPr/>
          </a:p>
        </p:txBody>
      </p:sp>
      <p:sp>
        <p:nvSpPr>
          <p:cNvPr id="168" name="Google Shape;168;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a:t>If you have more questions or comments please contact the school office:</a:t>
            </a:r>
            <a:endParaRPr/>
          </a:p>
          <a:p>
            <a:pPr indent="0" lvl="0" marL="0" rtl="0" algn="l">
              <a:lnSpc>
                <a:spcPct val="115000"/>
              </a:lnSpc>
              <a:spcBef>
                <a:spcPts val="1200"/>
              </a:spcBef>
              <a:spcAft>
                <a:spcPts val="0"/>
              </a:spcAft>
              <a:buSzPts val="1800"/>
              <a:buNone/>
            </a:pPr>
            <a:r>
              <a:rPr lang="en-GB"/>
              <a:t>Email: </a:t>
            </a:r>
            <a:r>
              <a:rPr lang="en-GB" u="sng">
                <a:solidFill>
                  <a:schemeClr val="hlink"/>
                </a:solidFill>
                <a:hlinkClick r:id="rId3"/>
              </a:rPr>
              <a:t>office@kinderley.cambs.sch.uk</a:t>
            </a:r>
            <a:endParaRPr/>
          </a:p>
          <a:p>
            <a:pPr indent="0" lvl="0" marL="0" rtl="0" algn="l">
              <a:lnSpc>
                <a:spcPct val="115000"/>
              </a:lnSpc>
              <a:spcBef>
                <a:spcPts val="1200"/>
              </a:spcBef>
              <a:spcAft>
                <a:spcPts val="0"/>
              </a:spcAft>
              <a:buSzPts val="1800"/>
              <a:buNone/>
            </a:pPr>
            <a:r>
              <a:rPr lang="en-GB"/>
              <a:t>Telephone: </a:t>
            </a:r>
            <a:r>
              <a:rPr lang="en-GB">
                <a:solidFill>
                  <a:schemeClr val="dk1"/>
                </a:solidFill>
                <a:highlight>
                  <a:srgbClr val="FFFFFF"/>
                </a:highlight>
                <a:uFill>
                  <a:noFill/>
                </a:uFill>
                <a:hlinkClick r:id="rId4">
                  <a:extLst>
                    <a:ext uri="{A12FA001-AC4F-418D-AE19-62706E023703}">
                      <ahyp:hlinkClr val="tx"/>
                    </a:ext>
                  </a:extLst>
                </a:hlinkClick>
              </a:rPr>
              <a:t>01945 870374</a:t>
            </a:r>
            <a:endParaRPr>
              <a:solidFill>
                <a:schemeClr val="dk1"/>
              </a:solidFill>
            </a:endParaRPr>
          </a:p>
          <a:p>
            <a:pPr indent="0" lvl="0" marL="0" rtl="0" algn="l">
              <a:lnSpc>
                <a:spcPct val="115000"/>
              </a:lnSpc>
              <a:spcBef>
                <a:spcPts val="1200"/>
              </a:spcBef>
              <a:spcAft>
                <a:spcPts val="1200"/>
              </a:spcAft>
              <a:buSzPts val="1800"/>
              <a:buNone/>
            </a:pPr>
            <a:r>
              <a:rPr lang="en-GB">
                <a:solidFill>
                  <a:schemeClr val="dk1"/>
                </a:solidFill>
              </a:rPr>
              <a:t>or call into the office in person</a:t>
            </a:r>
            <a:endParaRPr>
              <a:solidFill>
                <a:schemeClr val="dk1"/>
              </a:solidFill>
            </a:endParaRPr>
          </a:p>
        </p:txBody>
      </p:sp>
      <p:pic>
        <p:nvPicPr>
          <p:cNvPr id="169" name="Google Shape;169;p17"/>
          <p:cNvPicPr preferRelativeResize="0"/>
          <p:nvPr/>
        </p:nvPicPr>
        <p:blipFill rotWithShape="1">
          <a:blip r:embed="rId5">
            <a:alphaModFix/>
          </a:blip>
          <a:srcRect b="28356" l="0" r="0" t="0"/>
          <a:stretch/>
        </p:blipFill>
        <p:spPr>
          <a:xfrm>
            <a:off x="5564875" y="3132150"/>
            <a:ext cx="3429000" cy="1842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2"/>
          <p:cNvSpPr txBox="1"/>
          <p:nvPr>
            <p:ph type="title"/>
          </p:nvPr>
        </p:nvSpPr>
        <p:spPr>
          <a:xfrm>
            <a:off x="311700" y="1727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Starting in Reception</a:t>
            </a:r>
            <a:endParaRPr/>
          </a:p>
        </p:txBody>
      </p:sp>
      <p:sp>
        <p:nvSpPr>
          <p:cNvPr id="62" name="Google Shape;62;p2"/>
          <p:cNvSpPr txBox="1"/>
          <p:nvPr>
            <p:ph idx="1" type="body"/>
          </p:nvPr>
        </p:nvSpPr>
        <p:spPr>
          <a:xfrm>
            <a:off x="311700" y="819675"/>
            <a:ext cx="8520600" cy="3739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a:t>At Kinderley we know how difficult it can be when your child starts a new phase in their life. Starting Reception is an exciting new adventure we hope this booklet answers some of your questions and eases any worries you may have.</a:t>
            </a:r>
            <a:endParaRPr/>
          </a:p>
          <a:p>
            <a:pPr indent="0" lvl="0" marL="0" rtl="0" algn="l">
              <a:lnSpc>
                <a:spcPct val="115000"/>
              </a:lnSpc>
              <a:spcBef>
                <a:spcPts val="1200"/>
              </a:spcBef>
              <a:spcAft>
                <a:spcPts val="0"/>
              </a:spcAft>
              <a:buSzPts val="1800"/>
              <a:buNone/>
            </a:pPr>
            <a:r>
              <a:rPr lang="en-GB"/>
              <a:t>Firstly we would like to introduce some of the adults you will meet at Kinderley.</a:t>
            </a:r>
            <a:endParaRPr/>
          </a:p>
          <a:p>
            <a:pPr indent="0" lvl="0" marL="0" rtl="0" algn="l">
              <a:lnSpc>
                <a:spcPct val="100000"/>
              </a:lnSpc>
              <a:spcBef>
                <a:spcPts val="1200"/>
              </a:spcBef>
              <a:spcAft>
                <a:spcPts val="0"/>
              </a:spcAft>
              <a:buSzPts val="1800"/>
              <a:buNone/>
            </a:pPr>
            <a:r>
              <a:rPr lang="en-GB"/>
              <a:t>Mrs Scullion                           Mrs Nicholson                                Mrs Doe</a:t>
            </a:r>
            <a:endParaRPr/>
          </a:p>
          <a:p>
            <a:pPr indent="0" lvl="0" marL="0" rtl="0" algn="l">
              <a:lnSpc>
                <a:spcPct val="100000"/>
              </a:lnSpc>
              <a:spcBef>
                <a:spcPts val="0"/>
              </a:spcBef>
              <a:spcAft>
                <a:spcPts val="0"/>
              </a:spcAft>
              <a:buSzPts val="1800"/>
              <a:buNone/>
            </a:pPr>
            <a:r>
              <a:rPr lang="en-GB"/>
              <a:t>Head Teacher                        SENDCO                                       Class Teacher</a:t>
            </a:r>
            <a:endParaRPr/>
          </a:p>
          <a:p>
            <a:pPr indent="0" lvl="0" marL="0" rtl="0" algn="l">
              <a:lnSpc>
                <a:spcPct val="115000"/>
              </a:lnSpc>
              <a:spcBef>
                <a:spcPts val="0"/>
              </a:spcBef>
              <a:spcAft>
                <a:spcPts val="1200"/>
              </a:spcAft>
              <a:buSzPts val="1800"/>
              <a:buNone/>
            </a:pPr>
            <a:r>
              <a:rPr lang="en-GB"/>
              <a:t>                                         </a:t>
            </a:r>
            <a:endParaRPr/>
          </a:p>
        </p:txBody>
      </p:sp>
      <p:pic>
        <p:nvPicPr>
          <p:cNvPr id="63" name="Google Shape;63;p2"/>
          <p:cNvPicPr preferRelativeResize="0"/>
          <p:nvPr/>
        </p:nvPicPr>
        <p:blipFill rotWithShape="1">
          <a:blip r:embed="rId3">
            <a:alphaModFix/>
          </a:blip>
          <a:srcRect b="0" l="0" r="0" t="0"/>
          <a:stretch/>
        </p:blipFill>
        <p:spPr>
          <a:xfrm>
            <a:off x="467818" y="3084775"/>
            <a:ext cx="1249471" cy="1628474"/>
          </a:xfrm>
          <a:prstGeom prst="rect">
            <a:avLst/>
          </a:prstGeom>
          <a:noFill/>
          <a:ln>
            <a:noFill/>
          </a:ln>
        </p:spPr>
      </p:pic>
      <p:pic>
        <p:nvPicPr>
          <p:cNvPr descr="https://lh6.googleusercontent.com/WZu21eRqfJRmjsKUUW_4gr85TwN-Yn1et6ZxfYNaRt5XH4SWxlN_TioYCshpwrak-ol06E7WSsR95pua5D9JGDNVCcsw2tCF1DiiMWyGWGZ9STlMZIE1LKaBriUp9XcJeR4bFxok3ng" id="64" name="Google Shape;64;p2"/>
          <p:cNvPicPr preferRelativeResize="0"/>
          <p:nvPr/>
        </p:nvPicPr>
        <p:blipFill rotWithShape="1">
          <a:blip r:embed="rId4">
            <a:alphaModFix/>
          </a:blip>
          <a:srcRect b="0" l="0" r="0" t="0"/>
          <a:stretch/>
        </p:blipFill>
        <p:spPr>
          <a:xfrm>
            <a:off x="3402285" y="3084775"/>
            <a:ext cx="1303530" cy="1631318"/>
          </a:xfrm>
          <a:prstGeom prst="rect">
            <a:avLst/>
          </a:prstGeom>
          <a:noFill/>
          <a:ln>
            <a:noFill/>
          </a:ln>
        </p:spPr>
      </p:pic>
      <p:sp>
        <p:nvSpPr>
          <p:cNvPr id="65" name="Google Shape;65;p2"/>
          <p:cNvSpPr/>
          <p:nvPr/>
        </p:nvSpPr>
        <p:spPr>
          <a:xfrm>
            <a:off x="6805239" y="3084775"/>
            <a:ext cx="1381702" cy="1628474"/>
          </a:xfrm>
          <a:prstGeom prst="rect">
            <a:avLst/>
          </a:prstGeom>
          <a:no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What will my child experience during the Reception Day?</a:t>
            </a:r>
            <a:endParaRPr/>
          </a:p>
        </p:txBody>
      </p:sp>
      <p:sp>
        <p:nvSpPr>
          <p:cNvPr id="71" name="Google Shape;71;p3"/>
          <p:cNvSpPr txBox="1"/>
          <p:nvPr>
            <p:ph idx="1" type="body"/>
          </p:nvPr>
        </p:nvSpPr>
        <p:spPr>
          <a:xfrm>
            <a:off x="311700" y="1152475"/>
            <a:ext cx="8520600" cy="3797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rPr lang="en-GB" sz="1400"/>
              <a:t>Once the children are attending full days, the timetable will consist of:</a:t>
            </a:r>
            <a:endParaRPr sz="1400"/>
          </a:p>
          <a:p>
            <a:pPr indent="0" lvl="0" marL="0" rtl="0" algn="l">
              <a:lnSpc>
                <a:spcPct val="100000"/>
              </a:lnSpc>
              <a:spcBef>
                <a:spcPts val="1200"/>
              </a:spcBef>
              <a:spcAft>
                <a:spcPts val="0"/>
              </a:spcAft>
              <a:buSzPts val="1800"/>
              <a:buNone/>
            </a:pPr>
            <a:r>
              <a:rPr lang="en-GB" sz="1400"/>
              <a:t>A Read, Write Inc (RWI) phonics session </a:t>
            </a:r>
            <a:endParaRPr sz="1400"/>
          </a:p>
          <a:p>
            <a:pPr indent="0" lvl="0" marL="0" rtl="0" algn="l">
              <a:lnSpc>
                <a:spcPct val="100000"/>
              </a:lnSpc>
              <a:spcBef>
                <a:spcPts val="1200"/>
              </a:spcBef>
              <a:spcAft>
                <a:spcPts val="0"/>
              </a:spcAft>
              <a:buSzPts val="1800"/>
              <a:buNone/>
            </a:pPr>
            <a:r>
              <a:rPr lang="en-GB" sz="1400"/>
              <a:t>Rolling snack table</a:t>
            </a:r>
            <a:endParaRPr sz="1400"/>
          </a:p>
          <a:p>
            <a:pPr indent="0" lvl="0" marL="0" rtl="0" algn="l">
              <a:lnSpc>
                <a:spcPct val="100000"/>
              </a:lnSpc>
              <a:spcBef>
                <a:spcPts val="1200"/>
              </a:spcBef>
              <a:spcAft>
                <a:spcPts val="0"/>
              </a:spcAft>
              <a:buSzPts val="1800"/>
              <a:buNone/>
            </a:pPr>
            <a:r>
              <a:rPr lang="en-GB" sz="1400"/>
              <a:t>Freeflow activity time during which your child may work in a small group with either the teacher or teaching assistant</a:t>
            </a:r>
            <a:endParaRPr sz="1400"/>
          </a:p>
          <a:p>
            <a:pPr indent="0" lvl="0" marL="0" rtl="0" algn="l">
              <a:lnSpc>
                <a:spcPct val="100000"/>
              </a:lnSpc>
              <a:spcBef>
                <a:spcPts val="1200"/>
              </a:spcBef>
              <a:spcAft>
                <a:spcPts val="0"/>
              </a:spcAft>
              <a:buSzPts val="1800"/>
              <a:buNone/>
            </a:pPr>
            <a:r>
              <a:rPr lang="en-GB" sz="1400"/>
              <a:t>A maths teaching session</a:t>
            </a:r>
            <a:endParaRPr sz="1400"/>
          </a:p>
          <a:p>
            <a:pPr indent="0" lvl="0" marL="0" rtl="0" algn="l">
              <a:lnSpc>
                <a:spcPct val="100000"/>
              </a:lnSpc>
              <a:spcBef>
                <a:spcPts val="1200"/>
              </a:spcBef>
              <a:spcAft>
                <a:spcPts val="0"/>
              </a:spcAft>
              <a:buSzPts val="1800"/>
              <a:buNone/>
            </a:pPr>
            <a:r>
              <a:rPr lang="en-GB" sz="1400"/>
              <a:t>Physical activities including yoga, dough disco and PE</a:t>
            </a:r>
            <a:endParaRPr sz="1400"/>
          </a:p>
          <a:p>
            <a:pPr indent="0" lvl="0" marL="0" rtl="0" algn="l">
              <a:lnSpc>
                <a:spcPct val="100000"/>
              </a:lnSpc>
              <a:spcBef>
                <a:spcPts val="1200"/>
              </a:spcBef>
              <a:spcAft>
                <a:spcPts val="1200"/>
              </a:spcAft>
              <a:buSzPts val="1800"/>
              <a:buNone/>
            </a:pPr>
            <a:r>
              <a:rPr lang="en-GB" sz="1400"/>
              <a:t>Once a week the children will attend a forest school session led by Mrs Doe </a:t>
            </a:r>
            <a:endParaRPr sz="1400"/>
          </a:p>
        </p:txBody>
      </p:sp>
      <p:pic>
        <p:nvPicPr>
          <p:cNvPr id="72" name="Google Shape;72;p3"/>
          <p:cNvPicPr preferRelativeResize="0"/>
          <p:nvPr/>
        </p:nvPicPr>
        <p:blipFill rotWithShape="1">
          <a:blip r:embed="rId3">
            <a:alphaModFix/>
          </a:blip>
          <a:srcRect b="0" l="8172" r="0" t="0"/>
          <a:stretch/>
        </p:blipFill>
        <p:spPr>
          <a:xfrm>
            <a:off x="6535525" y="3041000"/>
            <a:ext cx="2450724" cy="2001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4"/>
          <p:cNvSpPr txBox="1"/>
          <p:nvPr>
            <p:ph type="title"/>
          </p:nvPr>
        </p:nvSpPr>
        <p:spPr>
          <a:xfrm>
            <a:off x="311700" y="1525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What is the foundation stage unit environment like?</a:t>
            </a:r>
            <a:endParaRPr/>
          </a:p>
        </p:txBody>
      </p:sp>
      <p:sp>
        <p:nvSpPr>
          <p:cNvPr id="78" name="Google Shape;78;p4"/>
          <p:cNvSpPr txBox="1"/>
          <p:nvPr>
            <p:ph idx="1" type="body"/>
          </p:nvPr>
        </p:nvSpPr>
        <p:spPr>
          <a:xfrm>
            <a:off x="311700" y="725250"/>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The unit provides activities and resources for two to five year olds. We have a carpet base where large group learning activities take place as well as a small room that provides a quieter small group learning space which will enable children to fully engage and focus on the learning activity without distractions. The remainder of the environment is divided into areas. Each area offers a different variety of learning experiences and challenges for the children.</a:t>
            </a:r>
            <a:endParaRPr/>
          </a:p>
          <a:p>
            <a:pPr indent="0" lvl="0" marL="0" rtl="0" algn="l">
              <a:lnSpc>
                <a:spcPct val="115000"/>
              </a:lnSpc>
              <a:spcBef>
                <a:spcPts val="1200"/>
              </a:spcBef>
              <a:spcAft>
                <a:spcPts val="0"/>
              </a:spcAft>
              <a:buSzPts val="1800"/>
              <a:buNone/>
            </a:pPr>
            <a:r>
              <a:rPr lang="en-GB"/>
              <a:t>These areas include a home role play area, mark making area, maths area, construction area, creative area, a reading area and an </a:t>
            </a:r>
            <a:br>
              <a:rPr lang="en-GB"/>
            </a:br>
            <a:r>
              <a:rPr lang="en-GB"/>
              <a:t>investigation area. These areas will have resources that </a:t>
            </a:r>
            <a:br>
              <a:rPr lang="en-GB"/>
            </a:br>
            <a:r>
              <a:rPr lang="en-GB"/>
              <a:t>are continuously available as well as being enhanced </a:t>
            </a:r>
            <a:br>
              <a:rPr lang="en-GB"/>
            </a:br>
            <a:r>
              <a:rPr lang="en-GB"/>
              <a:t>with further resources to support the children’s interests.</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79" name="Google Shape;79;p4"/>
          <p:cNvPicPr preferRelativeResize="0"/>
          <p:nvPr/>
        </p:nvPicPr>
        <p:blipFill rotWithShape="1">
          <a:blip r:embed="rId3">
            <a:alphaModFix/>
          </a:blip>
          <a:srcRect b="13325" l="16570" r="13719" t="11382"/>
          <a:stretch/>
        </p:blipFill>
        <p:spPr>
          <a:xfrm>
            <a:off x="6348761" y="3189249"/>
            <a:ext cx="2557886" cy="17466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5"/>
          <p:cNvSpPr txBox="1"/>
          <p:nvPr>
            <p:ph type="title"/>
          </p:nvPr>
        </p:nvSpPr>
        <p:spPr>
          <a:xfrm>
            <a:off x="311700" y="1727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Will my child spend time outdoors?</a:t>
            </a:r>
            <a:endParaRPr/>
          </a:p>
        </p:txBody>
      </p:sp>
      <p:sp>
        <p:nvSpPr>
          <p:cNvPr id="85" name="Google Shape;85;p5"/>
          <p:cNvSpPr txBox="1"/>
          <p:nvPr>
            <p:ph idx="1" type="body"/>
          </p:nvPr>
        </p:nvSpPr>
        <p:spPr>
          <a:xfrm>
            <a:off x="311700" y="745425"/>
            <a:ext cx="8520600" cy="4116300"/>
          </a:xfrm>
          <a:prstGeom prst="rect">
            <a:avLst/>
          </a:prstGeom>
          <a:noFill/>
          <a:ln>
            <a:noFill/>
          </a:ln>
        </p:spPr>
        <p:txBody>
          <a:bodyPr anchorCtr="0" anchor="t" bIns="91425" lIns="91425" spcFirstLastPara="1" rIns="91425" wrap="square" tIns="91425">
            <a:normAutofit/>
          </a:bodyPr>
          <a:lstStyle/>
          <a:p>
            <a:pPr indent="0" lvl="0" marL="0" rtl="0" algn="l">
              <a:lnSpc>
                <a:spcPct val="105000"/>
              </a:lnSpc>
              <a:spcBef>
                <a:spcPts val="0"/>
              </a:spcBef>
              <a:spcAft>
                <a:spcPts val="0"/>
              </a:spcAft>
              <a:buSzPts val="1800"/>
              <a:buNone/>
            </a:pPr>
            <a:r>
              <a:rPr lang="en-GB" sz="1500"/>
              <a:t>At Kinderley, we consider the outdoor environment a classroom  where learning and teaching can take place in a different way to that indoors. We are lucky to have two different spaces for the children to explore, the first provides a more physical movement orientated environment and the second a more natural exploration environment.</a:t>
            </a:r>
            <a:endParaRPr sz="1500"/>
          </a:p>
          <a:p>
            <a:pPr indent="0" lvl="0" marL="0" rtl="0" algn="l">
              <a:lnSpc>
                <a:spcPct val="105000"/>
              </a:lnSpc>
              <a:spcBef>
                <a:spcPts val="1200"/>
              </a:spcBef>
              <a:spcAft>
                <a:spcPts val="0"/>
              </a:spcAft>
              <a:buSzPts val="1800"/>
              <a:buNone/>
            </a:pPr>
            <a:r>
              <a:rPr lang="en-GB" sz="1500"/>
              <a:t>Your child will be able to access a variety of activities including sand and water play, climbing frames, mud kitchen area. There are many loose parts (objects that can be used for anything) both large and small to support the children’s explorations, for example planks, tyres, pine cones and shells.</a:t>
            </a:r>
            <a:endParaRPr sz="1500"/>
          </a:p>
          <a:p>
            <a:pPr indent="0" lvl="0" marL="0" rtl="0" algn="l">
              <a:lnSpc>
                <a:spcPct val="100000"/>
              </a:lnSpc>
              <a:spcBef>
                <a:spcPts val="1200"/>
              </a:spcBef>
              <a:spcAft>
                <a:spcPts val="0"/>
              </a:spcAft>
              <a:buSzPts val="1800"/>
              <a:buNone/>
            </a:pPr>
            <a:r>
              <a:rPr lang="en-GB" sz="1500"/>
              <a:t>Every Friday afternoon the whole unit will attend forest school which </a:t>
            </a:r>
            <a:endParaRPr sz="1500"/>
          </a:p>
          <a:p>
            <a:pPr indent="0" lvl="0" marL="0" rtl="0" algn="l">
              <a:lnSpc>
                <a:spcPct val="100000"/>
              </a:lnSpc>
              <a:spcBef>
                <a:spcPts val="0"/>
              </a:spcBef>
              <a:spcAft>
                <a:spcPts val="0"/>
              </a:spcAft>
              <a:buSzPts val="1800"/>
              <a:buNone/>
            </a:pPr>
            <a:r>
              <a:rPr lang="en-GB" sz="1500"/>
              <a:t>will enable them to develop a different set of skills and learning </a:t>
            </a:r>
            <a:endParaRPr sz="1500"/>
          </a:p>
          <a:p>
            <a:pPr indent="0" lvl="0" marL="0" rtl="0" algn="l">
              <a:lnSpc>
                <a:spcPct val="100000"/>
              </a:lnSpc>
              <a:spcBef>
                <a:spcPts val="0"/>
              </a:spcBef>
              <a:spcAft>
                <a:spcPts val="0"/>
              </a:spcAft>
              <a:buSzPts val="1800"/>
              <a:buNone/>
            </a:pPr>
            <a:r>
              <a:rPr lang="en-GB" sz="1500"/>
              <a:t>experiences.</a:t>
            </a:r>
            <a:endParaRPr sz="1500"/>
          </a:p>
        </p:txBody>
      </p:sp>
      <p:pic>
        <p:nvPicPr>
          <p:cNvPr id="86" name="Google Shape;86;p5"/>
          <p:cNvPicPr preferRelativeResize="0"/>
          <p:nvPr/>
        </p:nvPicPr>
        <p:blipFill rotWithShape="1">
          <a:blip r:embed="rId3">
            <a:alphaModFix/>
          </a:blip>
          <a:srcRect b="0" l="0" r="0" t="0"/>
          <a:stretch/>
        </p:blipFill>
        <p:spPr>
          <a:xfrm>
            <a:off x="6649575" y="3237175"/>
            <a:ext cx="2286275" cy="17146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6"/>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What should my child wear to school?</a:t>
            </a:r>
            <a:endParaRPr/>
          </a:p>
        </p:txBody>
      </p:sp>
      <p:sp>
        <p:nvSpPr>
          <p:cNvPr id="92" name="Google Shape;92;p6"/>
          <p:cNvSpPr txBox="1"/>
          <p:nvPr>
            <p:ph idx="1" type="body"/>
          </p:nvPr>
        </p:nvSpPr>
        <p:spPr>
          <a:xfrm>
            <a:off x="311700" y="572700"/>
            <a:ext cx="8520600" cy="34164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05000"/>
              </a:lnSpc>
              <a:spcBef>
                <a:spcPts val="0"/>
              </a:spcBef>
              <a:spcAft>
                <a:spcPts val="0"/>
              </a:spcAft>
              <a:buSzPct val="78610"/>
              <a:buNone/>
            </a:pPr>
            <a:r>
              <a:rPr lang="en-GB" sz="1400"/>
              <a:t>The school uniform at Kinderley consists of either a white or yellow polo shirt, grey skirt, pinafore or trousers (shorts in the Summer term), green jumper or cardigan, black school shoes (not trainers). After Christmas, please provide your child with a PE kit to keep at school.  This should consist of a white t-shirt, black shorts or jogging bottoms and plimsolls. Your child will also need a pair of wellies to be left at school. You never know when you might need to jump in a muddy puddle or two! It is also helpful to have a set of spare clothes just in case.</a:t>
            </a:r>
            <a:endParaRPr sz="1400"/>
          </a:p>
          <a:p>
            <a:pPr indent="0" lvl="0" marL="0" rtl="0" algn="l">
              <a:lnSpc>
                <a:spcPct val="105000"/>
              </a:lnSpc>
              <a:spcBef>
                <a:spcPts val="1200"/>
              </a:spcBef>
              <a:spcAft>
                <a:spcPts val="0"/>
              </a:spcAft>
              <a:buSzPct val="78610"/>
              <a:buNone/>
            </a:pPr>
            <a:r>
              <a:rPr lang="en-GB" sz="1400"/>
              <a:t>We have aprons and all on one outdoor suits to protect your child’s clothes however sometimes accidents do happen. If your child comes home messy and happy then they have had a great day at school.</a:t>
            </a:r>
            <a:endParaRPr sz="1400"/>
          </a:p>
          <a:p>
            <a:pPr indent="0" lvl="0" marL="0" rtl="0" algn="l">
              <a:lnSpc>
                <a:spcPct val="105000"/>
              </a:lnSpc>
              <a:spcBef>
                <a:spcPts val="1200"/>
              </a:spcBef>
              <a:spcAft>
                <a:spcPts val="0"/>
              </a:spcAft>
              <a:buSzPct val="78610"/>
              <a:buNone/>
            </a:pPr>
            <a:r>
              <a:rPr lang="en-GB" sz="1400"/>
              <a:t>Please help us by ensuring that all of your child’s clothes and shoes are clearly labelled. </a:t>
            </a:r>
            <a:endParaRPr sz="1400"/>
          </a:p>
          <a:p>
            <a:pPr indent="0" lvl="0" marL="0" rtl="0" algn="l">
              <a:lnSpc>
                <a:spcPct val="105000"/>
              </a:lnSpc>
              <a:spcBef>
                <a:spcPts val="1200"/>
              </a:spcBef>
              <a:spcAft>
                <a:spcPts val="0"/>
              </a:spcAft>
              <a:buSzPct val="78610"/>
              <a:buNone/>
            </a:pPr>
            <a:r>
              <a:rPr lang="en-GB" sz="1400"/>
              <a:t>Jewellery should </a:t>
            </a:r>
            <a:r>
              <a:rPr b="1" lang="en-GB" sz="1400"/>
              <a:t>not </a:t>
            </a:r>
            <a:r>
              <a:rPr lang="en-GB" sz="1400"/>
              <a:t>be worn to school for safety reasons, a small stud earring is permitted.</a:t>
            </a:r>
            <a:endParaRPr sz="1400"/>
          </a:p>
          <a:p>
            <a:pPr indent="0" lvl="0" marL="0" rtl="0" algn="l">
              <a:lnSpc>
                <a:spcPct val="105000"/>
              </a:lnSpc>
              <a:spcBef>
                <a:spcPts val="1200"/>
              </a:spcBef>
              <a:spcAft>
                <a:spcPts val="0"/>
              </a:spcAft>
              <a:buSzPct val="78610"/>
              <a:buNone/>
            </a:pPr>
            <a:r>
              <a:rPr b="1" lang="en-GB" sz="1400"/>
              <a:t>School bags:</a:t>
            </a:r>
            <a:endParaRPr b="1" sz="1400"/>
          </a:p>
          <a:p>
            <a:pPr indent="0" lvl="0" marL="0" rtl="0" algn="l">
              <a:lnSpc>
                <a:spcPct val="100000"/>
              </a:lnSpc>
              <a:spcBef>
                <a:spcPts val="1200"/>
              </a:spcBef>
              <a:spcAft>
                <a:spcPts val="0"/>
              </a:spcAft>
              <a:buSzPct val="78610"/>
              <a:buNone/>
            </a:pPr>
            <a:r>
              <a:rPr lang="en-GB" sz="1400"/>
              <a:t>A school book bag can be obtained via the office, these are the perfect size for books, </a:t>
            </a:r>
            <a:endParaRPr sz="1400"/>
          </a:p>
          <a:p>
            <a:pPr indent="0" lvl="0" marL="0" rtl="0" algn="l">
              <a:lnSpc>
                <a:spcPct val="100000"/>
              </a:lnSpc>
              <a:spcBef>
                <a:spcPts val="0"/>
              </a:spcBef>
              <a:spcAft>
                <a:spcPts val="0"/>
              </a:spcAft>
              <a:buSzPct val="78610"/>
              <a:buNone/>
            </a:pPr>
            <a:r>
              <a:rPr lang="en-GB" sz="1400"/>
              <a:t>a snack and some spare clothes.</a:t>
            </a:r>
            <a:endParaRPr sz="1400"/>
          </a:p>
        </p:txBody>
      </p:sp>
      <p:pic>
        <p:nvPicPr>
          <p:cNvPr id="93" name="Google Shape;93;p6"/>
          <p:cNvPicPr preferRelativeResize="0"/>
          <p:nvPr/>
        </p:nvPicPr>
        <p:blipFill rotWithShape="1">
          <a:blip r:embed="rId3">
            <a:alphaModFix/>
          </a:blip>
          <a:srcRect b="13432" l="23488" r="6916" t="16675"/>
          <a:stretch/>
        </p:blipFill>
        <p:spPr>
          <a:xfrm rot="5400000">
            <a:off x="7257556" y="3279905"/>
            <a:ext cx="1896975" cy="15210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txBox="1"/>
          <p:nvPr>
            <p:ph type="title"/>
          </p:nvPr>
        </p:nvSpPr>
        <p:spPr>
          <a:xfrm>
            <a:off x="311700" y="2029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How and when will my child start school?</a:t>
            </a:r>
            <a:endParaRPr/>
          </a:p>
        </p:txBody>
      </p:sp>
      <p:sp>
        <p:nvSpPr>
          <p:cNvPr id="99" name="Google Shape;99;p7"/>
          <p:cNvSpPr txBox="1"/>
          <p:nvPr>
            <p:ph idx="1" type="body"/>
          </p:nvPr>
        </p:nvSpPr>
        <p:spPr>
          <a:xfrm>
            <a:off x="311700" y="775675"/>
            <a:ext cx="8520600" cy="3793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sz="1400"/>
              <a:t>At Kinderley we aim to provide you and your child with a smooth transition to Reception. We wish to get to know you as quickly as possible. During your child’s first week they will attend half days, finishing at 12noon; this will enable staff to meet with a couple of parents each day to discuss their child and find out all about them as a family.</a:t>
            </a:r>
            <a:endParaRPr sz="1400"/>
          </a:p>
          <a:p>
            <a:pPr indent="0" lvl="0" marL="0" rtl="0" algn="l">
              <a:lnSpc>
                <a:spcPct val="115000"/>
              </a:lnSpc>
              <a:spcBef>
                <a:spcPts val="1200"/>
              </a:spcBef>
              <a:spcAft>
                <a:spcPts val="1200"/>
              </a:spcAft>
              <a:buSzPts val="1800"/>
              <a:buNone/>
            </a:pPr>
            <a:r>
              <a:rPr lang="en-GB" sz="1400"/>
              <a:t>After this week children will attend full time, arriving at 8.45am and being collected at 3.15 p.m.</a:t>
            </a:r>
            <a:endParaRPr sz="1400"/>
          </a:p>
        </p:txBody>
      </p:sp>
      <p:pic>
        <p:nvPicPr>
          <p:cNvPr id="100" name="Google Shape;100;p7"/>
          <p:cNvPicPr preferRelativeResize="0"/>
          <p:nvPr/>
        </p:nvPicPr>
        <p:blipFill rotWithShape="1">
          <a:blip r:embed="rId3">
            <a:alphaModFix/>
          </a:blip>
          <a:srcRect b="0" l="0" r="0" t="0"/>
          <a:stretch/>
        </p:blipFill>
        <p:spPr>
          <a:xfrm>
            <a:off x="5802400" y="2813600"/>
            <a:ext cx="2770350" cy="2077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8"/>
          <p:cNvSpPr txBox="1"/>
          <p:nvPr>
            <p:ph type="title"/>
          </p:nvPr>
        </p:nvSpPr>
        <p:spPr>
          <a:xfrm>
            <a:off x="311700" y="1626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What will happen on the first day?</a:t>
            </a:r>
            <a:endParaRPr/>
          </a:p>
        </p:txBody>
      </p:sp>
      <p:sp>
        <p:nvSpPr>
          <p:cNvPr id="106" name="Google Shape;106;p8"/>
          <p:cNvSpPr txBox="1"/>
          <p:nvPr>
            <p:ph idx="1" type="body"/>
          </p:nvPr>
        </p:nvSpPr>
        <p:spPr>
          <a:xfrm>
            <a:off x="352050" y="73532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sz="1400"/>
              <a:t>We will greet you and your child at the bottom of the ramp. Your child will then walk up and into the building where they will be greeted by an adult. They will hang up their bag and coat, be supported to find their name and add it to the door register and then join their friends on the carpet to sing songs. Throughout the morning the class will be introduced to the new environment and then allowed to choose their own activities inside or outside. </a:t>
            </a:r>
            <a:endParaRPr sz="1400"/>
          </a:p>
          <a:p>
            <a:pPr indent="0" lvl="0" marL="0" rtl="0" algn="l">
              <a:lnSpc>
                <a:spcPct val="115000"/>
              </a:lnSpc>
              <a:spcBef>
                <a:spcPts val="1200"/>
              </a:spcBef>
              <a:spcAft>
                <a:spcPts val="0"/>
              </a:spcAft>
              <a:buSzPts val="1800"/>
              <a:buNone/>
            </a:pPr>
            <a:r>
              <a:rPr lang="en-GB" sz="1400"/>
              <a:t>At the end of the morning an adult will open the gate. Please wait along the fence at the bottom of the ramp. We will then call for your child to be let out to greet you.</a:t>
            </a:r>
            <a:endParaRPr sz="1400"/>
          </a:p>
          <a:p>
            <a:pPr indent="0" lvl="0" marL="0" rtl="0" algn="l">
              <a:lnSpc>
                <a:spcPct val="115000"/>
              </a:lnSpc>
              <a:spcBef>
                <a:spcPts val="1200"/>
              </a:spcBef>
              <a:spcAft>
                <a:spcPts val="120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9"/>
          <p:cNvSpPr txBox="1"/>
          <p:nvPr>
            <p:ph type="title"/>
          </p:nvPr>
        </p:nvSpPr>
        <p:spPr>
          <a:xfrm>
            <a:off x="271350" y="61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What can my child eat and drink at school?</a:t>
            </a:r>
            <a:endParaRPr/>
          </a:p>
        </p:txBody>
      </p:sp>
      <p:sp>
        <p:nvSpPr>
          <p:cNvPr id="112" name="Google Shape;112;p9"/>
          <p:cNvSpPr txBox="1"/>
          <p:nvPr>
            <p:ph idx="1" type="body"/>
          </p:nvPr>
        </p:nvSpPr>
        <p:spPr>
          <a:xfrm>
            <a:off x="311700" y="563875"/>
            <a:ext cx="8520600" cy="414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t>Water Bottles and Snack</a:t>
            </a:r>
            <a:r>
              <a:rPr lang="en-GB" sz="1400"/>
              <a:t>:</a:t>
            </a:r>
            <a:endParaRPr sz="1400"/>
          </a:p>
          <a:p>
            <a:pPr indent="0" lvl="0" marL="0" rtl="0" algn="l">
              <a:lnSpc>
                <a:spcPct val="100000"/>
              </a:lnSpc>
              <a:spcBef>
                <a:spcPts val="1200"/>
              </a:spcBef>
              <a:spcAft>
                <a:spcPts val="0"/>
              </a:spcAft>
              <a:buClr>
                <a:schemeClr val="dk1"/>
              </a:buClr>
              <a:buSzPts val="1100"/>
              <a:buFont typeface="Arial"/>
              <a:buNone/>
            </a:pPr>
            <a:r>
              <a:rPr lang="en-GB" sz="1400"/>
              <a:t>As a healthy school we will provide your child with either water or milk. We will supply a named school water bottle which will be washed every day and refilled with fresh water in the morning and throughout the day as necessary. Milk will be available on the snack table with cups. </a:t>
            </a:r>
            <a:endParaRPr sz="1400"/>
          </a:p>
          <a:p>
            <a:pPr indent="0" lvl="0" marL="0" rtl="0" algn="l">
              <a:lnSpc>
                <a:spcPct val="100000"/>
              </a:lnSpc>
              <a:spcBef>
                <a:spcPts val="1200"/>
              </a:spcBef>
              <a:spcAft>
                <a:spcPts val="0"/>
              </a:spcAft>
              <a:buClr>
                <a:schemeClr val="dk1"/>
              </a:buClr>
              <a:buSzPts val="1100"/>
              <a:buFont typeface="Arial"/>
              <a:buNone/>
            </a:pPr>
            <a:r>
              <a:rPr lang="en-GB" sz="1400"/>
              <a:t>You are welcome to provide your child’s own water bottle to leave at school. </a:t>
            </a:r>
            <a:endParaRPr sz="1400"/>
          </a:p>
          <a:p>
            <a:pPr indent="0" lvl="0" marL="0" rtl="0" algn="l">
              <a:lnSpc>
                <a:spcPct val="100000"/>
              </a:lnSpc>
              <a:spcBef>
                <a:spcPts val="1200"/>
              </a:spcBef>
              <a:spcAft>
                <a:spcPts val="0"/>
              </a:spcAft>
              <a:buSzPts val="1800"/>
              <a:buNone/>
            </a:pPr>
            <a:r>
              <a:rPr lang="en-GB" sz="1400"/>
              <a:t>Snack will usually consist of fruit or vegetables, however you are welcome to send your child’s own healthy snack to school for them to eat (fruit, vegetables or cheese). There may also be cereals or toast on some days. Snack is available for most of the day as we find that children can then have food when they feel hungry. Adults will remind them throughout the day too.</a:t>
            </a:r>
            <a:endParaRPr sz="1400"/>
          </a:p>
          <a:p>
            <a:pPr indent="0" lvl="0" marL="0" rtl="0" algn="l">
              <a:lnSpc>
                <a:spcPct val="100000"/>
              </a:lnSpc>
              <a:spcBef>
                <a:spcPts val="1200"/>
              </a:spcBef>
              <a:spcAft>
                <a:spcPts val="0"/>
              </a:spcAft>
              <a:buSzPts val="1800"/>
              <a:buNone/>
            </a:pPr>
            <a:r>
              <a:rPr b="1" lang="en-GB" sz="1400"/>
              <a:t>Lunches:</a:t>
            </a:r>
            <a:endParaRPr b="1" sz="1400"/>
          </a:p>
          <a:p>
            <a:pPr indent="0" lvl="0" marL="0" rtl="0" algn="l">
              <a:lnSpc>
                <a:spcPct val="100000"/>
              </a:lnSpc>
              <a:spcBef>
                <a:spcPts val="1200"/>
              </a:spcBef>
              <a:spcAft>
                <a:spcPts val="1200"/>
              </a:spcAft>
              <a:buClr>
                <a:schemeClr val="dk1"/>
              </a:buClr>
              <a:buSzPts val="1100"/>
              <a:buFont typeface="Arial"/>
              <a:buNone/>
            </a:pPr>
            <a:r>
              <a:rPr lang="en-GB" sz="1400"/>
              <a:t>School lunches are available free or you are welcome to provide a healthy packed lunch for your child. The children will walk across to the main school building for lunch in the hall.</a:t>
            </a:r>
            <a:endParaRPr sz="1400"/>
          </a:p>
        </p:txBody>
      </p:sp>
      <p:pic>
        <p:nvPicPr>
          <p:cNvPr id="113" name="Google Shape;113;p9"/>
          <p:cNvPicPr preferRelativeResize="0"/>
          <p:nvPr/>
        </p:nvPicPr>
        <p:blipFill rotWithShape="1">
          <a:blip r:embed="rId3">
            <a:alphaModFix/>
          </a:blip>
          <a:srcRect b="0" l="0" r="0" t="0"/>
          <a:stretch/>
        </p:blipFill>
        <p:spPr>
          <a:xfrm>
            <a:off x="7199225" y="3990900"/>
            <a:ext cx="1592730" cy="10618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Claire Scullion</dc:creator>
</cp:coreProperties>
</file>